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</p:sldIdLst>
  <p:sldSz cy="5143500" cx="9144000"/>
  <p:notesSz cx="6858000" cy="9144000"/>
  <p:embeddedFontLst>
    <p:embeddedFont>
      <p:font typeface="Ubuntu Mono"/>
      <p:regular r:id="rId42"/>
      <p:bold r:id="rId43"/>
      <p:italic r:id="rId44"/>
      <p:boldItalic r:id="rId4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font" Target="fonts/UbuntuMono-regular.fntdata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44" Type="http://schemas.openxmlformats.org/officeDocument/2006/relationships/font" Target="fonts/UbuntuMono-italic.fntdata"/><Relationship Id="rId21" Type="http://schemas.openxmlformats.org/officeDocument/2006/relationships/slide" Target="slides/slide16.xml"/><Relationship Id="rId43" Type="http://schemas.openxmlformats.org/officeDocument/2006/relationships/font" Target="fonts/UbuntuMono-bold.fntdata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45" Type="http://schemas.openxmlformats.org/officeDocument/2006/relationships/font" Target="fonts/UbuntuMon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dcp.edu.gov.on.ca/en/curriculum/computer-studies/courses/icd2o/strands" TargetMode="Externa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7fe89b6547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7fe89b6547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7fe89b6547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27fe89b6547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7fe89b6547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7fe89b6547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2"/>
              </a:rPr>
              <a:t>https://www.dcp.edu.gov.on.ca/en/curriculum/computer-studies/courses/icd2o/strands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https://www.edu.gov.on.ca/eng/curriculum/secondary/computer10to12_2008.pdf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7fe89b6547_0_1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7fe89b6547_0_1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7fe89b6547_0_1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7fe89b6547_0_1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7fe89b6547_0_2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7fe89b6547_0_2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7fe89b6547_0_2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7fe89b6547_0_2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7fe89b6547_0_2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7fe89b6547_0_2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7fe89b6547_0_2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7fe89b6547_0_2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7fe89b6547_0_2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7fe89b6547_0_2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7fe8abe721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7fe8abe721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7fe89b6547_0_2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7fe89b6547_0_2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7fe89b6547_0_2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27fe89b6547_0_2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7fe89b6547_0_2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27fe89b6547_0_2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7fe89b6547_0_2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27fe89b6547_0_2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27fe89b6547_0_2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27fe89b6547_0_2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27fe89b6547_0_2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27fe89b6547_0_2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7fe89b6547_0_2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27fe89b6547_0_2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7fe89b6547_0_2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27fe89b6547_0_2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27fe89b6547_0_2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27fe89b6547_0_2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27fe89b6547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27fe89b6547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5f0d570f8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5f0d570f8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27fe89b6547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27fe89b6547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27fe89b6547_0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27fe89b6547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27fe89b6547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27fe89b6547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27fe89b6547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27fe89b6547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27fe89b6547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27fe89b6547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27fe89b6547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27fe89b6547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the link to “this document” doesn’t work, I am in the midst of collating it and including it for the UWaterloo repo.</a:t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27fe89b6547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27fe89b6547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7fe89b654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7fe89b654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7fe89b6547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7fe89b6547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7fe89b6547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7fe89b6547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7fe89b6547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7fe89b6547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fe89b6547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fe89b6547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7fe89b6547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7fe89b6547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gif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subTitle"/>
          </p:nvPr>
        </p:nvSpPr>
        <p:spPr>
          <a:xfrm>
            <a:off x="311700" y="283200"/>
            <a:ext cx="8520600" cy="457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/~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sudo login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sudo login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andrew_seidel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Password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********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29BC8A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 pwd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~/bit.ly/CEMC2024-GAME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29BC8A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 ls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Interdepartmental Collaboration for Video Game Development in ICS4U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 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8650" y="4433300"/>
            <a:ext cx="324925" cy="456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04700" y="283200"/>
            <a:ext cx="1827600" cy="182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cat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 3_when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.txt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106" name="Google Shape;106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Course-long project: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Start as early as possible (i.e. within two weeks of the start of class)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Large chunks of work periods,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multiple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 times a year, versus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...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One large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contiguous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 chunk of time.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Single-student projects: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As early as possible, will need to plan individually with students.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Single smaller project?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3"/>
          <p:cNvSpPr txBox="1"/>
          <p:nvPr>
            <p:ph idx="4294967295" type="ctrTitle"/>
          </p:nvPr>
        </p:nvSpPr>
        <p:spPr>
          <a:xfrm>
            <a:off x="311700" y="1925550"/>
            <a:ext cx="8520600" cy="129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4_where</a:t>
            </a:r>
            <a:r>
              <a:rPr lang="en" sz="7200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.txt</a:t>
            </a:r>
            <a:endParaRPr sz="7200">
              <a:solidFill>
                <a:srgbClr val="29BC8A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cat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 4_where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.txt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117" name="Google Shape;117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Curriculum covered: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ICS4U: A, B, C, </a:t>
            </a:r>
            <a:r>
              <a:rPr lang="en" strike="sngStrike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D?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ICS4C: A, B, C, </a:t>
            </a:r>
            <a:r>
              <a:rPr lang="en" strike="sngStrike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D?</a:t>
            </a:r>
            <a:endParaRPr strike="sngStrike"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ICS3U: A, B, </a:t>
            </a:r>
            <a:r>
              <a:rPr lang="en" strike="sngStrike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, </a:t>
            </a:r>
            <a:r>
              <a:rPr lang="en" strike="sngStrike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D?</a:t>
            </a:r>
            <a:endParaRPr strike="sngStrike"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ICS3C: A, B, </a:t>
            </a:r>
            <a:r>
              <a:rPr lang="en" strike="sngStrike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C1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, C2, C3, </a:t>
            </a:r>
            <a:r>
              <a:rPr lang="en" strike="sngStrike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D?</a:t>
            </a:r>
            <a:endParaRPr strike="sngStrike"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ICD2O: A1, </a:t>
            </a:r>
            <a:r>
              <a:rPr lang="en" strike="sngStrike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A2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?, </a:t>
            </a:r>
            <a:r>
              <a:rPr lang="en" strike="sngStrike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B2.1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?, C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cat 4_where.txt &gt; ICS4U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123" name="Google Shape;123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ICS4U.A: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A1. demonstrate the ability to use different data types and expressions when creating computer programs;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A2. describe and use modular programming concepts and principles in the creation of computer programs;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A3. design and write algorithms and subprograms to solve a variety of problems;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A4. use proper code maintenance techniques when creating computer programs. </a:t>
            </a:r>
            <a:endParaRPr strike="sngStrike"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cat 4_where.txt &gt; ICS4U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129" name="Google Shape;129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ICS4U.B: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B1. demonstrate the ability to manage the software development process effectively, through all of its stages – planning, development, production, and closing;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B2. apply standard project management techniques in the context of a student-managed team project.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cat 4_where.txt &gt; ICS4U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135" name="Google Shape;135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ICS4U.C: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C1. demonstrate the ability to apply modular design concepts in computer programs;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C2. analyse algorithms for their effectiveness in solving a problem.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cat 4_where.txt &gt; ICS4U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141" name="Google Shape;141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ICS4U.D: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D1. assess strategies and initiatives that promote environmental stewardship with respect to the use of computers and related technologies;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D2. analyse ethical issues and propose strategies to encourage ethical practices related to the use of computers;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D3. analyse the impact of emerging computer technologies on society and the economy;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D4. research and report on different areas of research in computer science, and careers related to computer science.</a:t>
            </a:r>
            <a:endParaRPr strike="sngStrike"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ICS4C.A: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A1. use data structures in the design and creation of computer programs;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A2. demonstrate the ability to use standard algorithms in the design and creation of computer programs;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A3. demonstrate an understanding of object-oriented programming concepts and practices in the design and creation of computer programs;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A4. create clear and accurate internal and external documentation to ensure the maintainability of computer software. </a:t>
            </a:r>
            <a:endParaRPr strike="sngStrike"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147" name="Google Shape;147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cat 4_where.txt &gt; ICS4C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cat 4_where.txt &gt; ICS4C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153" name="Google Shape;153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ICS4C.B: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B1. design standard algorithms according to specifications;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B2. design software solutions using object-oriented programming concepts;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B3. design user-friendly graphical user interfaces (GUIs) that meet user requirements;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B4. participate in a large student-managed project, using proper project management tools and techniques to manage the process effectively.</a:t>
            </a:r>
            <a:endParaRPr strike="sngStrike"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cat 4_where.txt &gt; ICS4C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159" name="Google Shape;159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ICS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4C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.C: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C1. demonstrate the ability to use project management tools to plan and track activities for a software development project;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C2. demonstrate the ability to use software development tools to design and write a computer program.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 ls a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genda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300924"/>
              </a:buClr>
              <a:buSzPts val="2400"/>
              <a:buFont typeface="Ubuntu Mono"/>
              <a:buChar char="●"/>
            </a:pPr>
            <a:r>
              <a:rPr lang="en" sz="2400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0_why.txt</a:t>
            </a:r>
            <a:r>
              <a:rPr lang="en" sz="2400">
                <a:solidFill>
                  <a:srgbClr val="300924"/>
                </a:solidFill>
                <a:latin typeface="Ubuntu Mono"/>
                <a:ea typeface="Ubuntu Mono"/>
                <a:cs typeface="Ubuntu Mono"/>
                <a:sym typeface="Ubuntu Mono"/>
              </a:rPr>
              <a:t> (why do it)</a:t>
            </a:r>
            <a:endParaRPr sz="2400">
              <a:solidFill>
                <a:srgbClr val="300924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300924"/>
              </a:buClr>
              <a:buSzPts val="2400"/>
              <a:buFont typeface="Ubuntu Mono"/>
              <a:buChar char="●"/>
            </a:pPr>
            <a:r>
              <a:rPr lang="en" sz="2400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1_what</a:t>
            </a:r>
            <a:r>
              <a:rPr lang="en" sz="2400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.txt</a:t>
            </a:r>
            <a:r>
              <a:rPr lang="en" sz="2400">
                <a:solidFill>
                  <a:srgbClr val="300924"/>
                </a:solidFill>
                <a:latin typeface="Ubuntu Mono"/>
                <a:ea typeface="Ubuntu Mono"/>
                <a:cs typeface="Ubuntu Mono"/>
                <a:sym typeface="Ubuntu Mono"/>
              </a:rPr>
              <a:t> (what have I done)</a:t>
            </a:r>
            <a:endParaRPr sz="2400">
              <a:solidFill>
                <a:srgbClr val="300924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300924"/>
              </a:buClr>
              <a:buSzPts val="2400"/>
              <a:buFont typeface="Ubuntu Mono"/>
              <a:buChar char="●"/>
            </a:pPr>
            <a:r>
              <a:rPr lang="en" sz="2400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2_how</a:t>
            </a:r>
            <a:r>
              <a:rPr lang="en" sz="2400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.txt</a:t>
            </a:r>
            <a:r>
              <a:rPr lang="en" sz="2400">
                <a:solidFill>
                  <a:srgbClr val="300924"/>
                </a:solidFill>
                <a:latin typeface="Ubuntu Mono"/>
                <a:ea typeface="Ubuntu Mono"/>
                <a:cs typeface="Ubuntu Mono"/>
                <a:sym typeface="Ubuntu Mono"/>
              </a:rPr>
              <a:t> (project setup)</a:t>
            </a:r>
            <a:endParaRPr sz="2400">
              <a:solidFill>
                <a:srgbClr val="300924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300924"/>
              </a:buClr>
              <a:buSzPts val="2400"/>
              <a:buFont typeface="Ubuntu Mono"/>
              <a:buChar char="●"/>
            </a:pPr>
            <a:r>
              <a:rPr lang="en" sz="2400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3_when</a:t>
            </a:r>
            <a:r>
              <a:rPr lang="en" sz="2400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.txt</a:t>
            </a:r>
            <a:r>
              <a:rPr lang="en" sz="2400">
                <a:solidFill>
                  <a:srgbClr val="300924"/>
                </a:solidFill>
                <a:latin typeface="Ubuntu Mono"/>
                <a:ea typeface="Ubuntu Mono"/>
                <a:cs typeface="Ubuntu Mono"/>
                <a:sym typeface="Ubuntu Mono"/>
              </a:rPr>
              <a:t> (how long)</a:t>
            </a:r>
            <a:endParaRPr sz="2400">
              <a:solidFill>
                <a:srgbClr val="300924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300924"/>
              </a:buClr>
              <a:buSzPts val="2400"/>
              <a:buFont typeface="Ubuntu Mono"/>
              <a:buChar char="●"/>
            </a:pPr>
            <a:r>
              <a:rPr lang="en" sz="2400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4_w</a:t>
            </a:r>
            <a:r>
              <a:rPr lang="en" sz="2400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here.txt</a:t>
            </a:r>
            <a:r>
              <a:rPr lang="en" sz="2400">
                <a:solidFill>
                  <a:srgbClr val="300924"/>
                </a:solidFill>
                <a:latin typeface="Ubuntu Mono"/>
                <a:ea typeface="Ubuntu Mono"/>
                <a:cs typeface="Ubuntu Mono"/>
                <a:sym typeface="Ubuntu Mono"/>
              </a:rPr>
              <a:t> (curriculum expectations)</a:t>
            </a:r>
            <a:endParaRPr sz="2400">
              <a:solidFill>
                <a:srgbClr val="300924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300924"/>
              </a:buClr>
              <a:buSzPts val="2400"/>
              <a:buFont typeface="Ubuntu Mono"/>
              <a:buChar char="●"/>
            </a:pPr>
            <a:r>
              <a:rPr lang="en" sz="2400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5_w</a:t>
            </a:r>
            <a:r>
              <a:rPr lang="en" sz="2400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ho</a:t>
            </a:r>
            <a:r>
              <a:rPr lang="en" sz="2400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.txt</a:t>
            </a:r>
            <a:r>
              <a:rPr lang="en" sz="2400">
                <a:solidFill>
                  <a:srgbClr val="300924"/>
                </a:solidFill>
                <a:latin typeface="Ubuntu Mono"/>
                <a:ea typeface="Ubuntu Mono"/>
                <a:cs typeface="Ubuntu Mono"/>
                <a:sym typeface="Ubuntu Mono"/>
              </a:rPr>
              <a:t> (which classes to collab)</a:t>
            </a:r>
            <a:endParaRPr sz="2400">
              <a:solidFill>
                <a:srgbClr val="300924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300924"/>
              </a:buClr>
              <a:buSzPts val="2400"/>
              <a:buFont typeface="Ubuntu Mono"/>
              <a:buChar char="●"/>
            </a:pPr>
            <a:r>
              <a:rPr lang="en" sz="2400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6_you</a:t>
            </a:r>
            <a:r>
              <a:rPr lang="en" sz="2400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.txt</a:t>
            </a:r>
            <a:r>
              <a:rPr lang="en" sz="2400">
                <a:solidFill>
                  <a:srgbClr val="300924"/>
                </a:solidFill>
                <a:latin typeface="Ubuntu Mono"/>
                <a:ea typeface="Ubuntu Mono"/>
                <a:cs typeface="Ubuntu Mono"/>
                <a:sym typeface="Ubuntu Mono"/>
              </a:rPr>
              <a:t> (your turn)</a:t>
            </a:r>
            <a:endParaRPr sz="2400">
              <a:solidFill>
                <a:srgbClr val="300924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cat 4_where.txt &gt; ICS4C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165" name="Google Shape;165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ICS4C.D: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D1. analyse and apply strategies that promote environmental stewardship with respect to the use of computers and related technologies;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D2. demonstrate an understanding of ethical issues and practices related to the use of computers;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D3. investigate and report on emerging computer technologies and their potential impact on society and the economy;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D4. research and report on the range of career paths and lifelong learning opportunities in software development or a computer-related field.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cat 4_where.txt &gt; ICS3U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171" name="Google Shape;171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ICS3U.A: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A1. demonstrate the ability to use different data types, including one-dimensional arrays, in computer programs; 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A2. demonstrate the ability to use control structures and simple algorithms in computer programs;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A3. demonstrate the ability to use subprograms within computer programs;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A4. use proper code maintenance techniques and conventions when creating computer programs.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cat 4_where.txt &gt; ICS3U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177" name="Google Shape;177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ICS3U.B: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B1. use a variety of problem-solving strategies to solve different types of problems independently and as part of a team;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B2. design software solutions to meet a variety of challenges;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B3. design algorithms according to specifications;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B4. apply a software development life-cycle model to a software development project.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cat 4_where.txt &gt; ICS3U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183" name="Google Shape;183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ICS3U.C: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C1. relate the specifications of computer components to user requirements; (back of the box minimum requirements?)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C2. use appropriate file maintenance practices to organize and safeguard data;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C3. demonstrate an understanding of the software development process.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cat 4_where.txt &gt; ICS3U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189" name="Google Shape;189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ICS3U.D: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D1. describe policies on computer use that promote environmental stewardship and sustainability;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D2. demonstrate an understanding of emerging areas of computer science research;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D3. describe postsecondary education and career prospects related to computer studies.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cat 4_where.txt &gt; ICS3C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195" name="Google Shape;195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ICS3C.A: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A1. demonstrate the ability to use different data types in expressions in simple computer programs;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A2. demonstrate the ability to use control structures and simple algorithms in computer programs;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A3. use proper code maintenance techniques and conventions when creating computer programs </a:t>
            </a:r>
            <a:endParaRPr strike="sngStrike"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cat 4_where.txt &gt; ICS3C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201" name="Google Shape;201;p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ICS3C.B: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B1. use a variety of problem-solving strategies to solve different types of problems;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B2. design software solutions to meet a variety of challenges, using a set of standards;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B3. design simple algorithms according to specifications;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B4. apply a software development life-cycle model to a software development project. </a:t>
            </a:r>
            <a:endParaRPr strike="sngStrike"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cat 4_where.txt &gt; ICS3C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207" name="Google Shape;207;p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ICS3C.C: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C1. demonstrate an understanding of the functions of different types of computer components; (how do these components affect the hardware?)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C2. use appropriate file maintenance practices to organize and safeguard data;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C3. use a software development environment to write and run computer programs.</a:t>
            </a:r>
            <a:endParaRPr strike="sngStrike"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cat 4_where.txt &gt; ICS3C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213" name="Google Shape;213;p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ICS3C.D: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D1. describe computer use policies that promote environmental stewardship and sustainability;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D2. describe and apply procedures for safe computing to safeguard computer users and their data;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D3. explain key aspects of the impact that emerging technologies have on society;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D4. describe postsecondary education and career prospects related to computer studies </a:t>
            </a:r>
            <a:endParaRPr strike="sngStrike"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cat 4_where.txt &gt; ICD2O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219" name="Google Shape;219;p4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ICD2O.A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A1.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apply computational thinking concepts and practices, and use various tools and processes to plan and develop computational artifacts for a wide variety of contexts, users, and purposes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A2?. demonstrate an understanding of important social, cultural, economic, environmental, and ethical issues, as well as contributions and innovations involving diverse local and global communities, related to digital technology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A3?. demonstrate an understanding of real-world applications of digital technology and programming, including within various industries and careers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idx="4294967295" type="ctrTitle"/>
          </p:nvPr>
        </p:nvSpPr>
        <p:spPr>
          <a:xfrm>
            <a:off x="311700" y="1925550"/>
            <a:ext cx="8520600" cy="129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0_why.txt</a:t>
            </a:r>
            <a:endParaRPr sz="7200">
              <a:solidFill>
                <a:srgbClr val="29BC8A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cat 4_where.txt &gt; ICD2O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225" name="Google Shape;225;p4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ICD2O.B: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B1: </a:t>
            </a:r>
            <a:r>
              <a:rPr lang="en" strike="sngStrike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demonstrate an understanding of the functions and features of the hardware and software they encounter in their everyday life</a:t>
            </a:r>
            <a:endParaRPr strike="sngStrike"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B2?: demonstrate an understanding of various ways to use hardware, software, and file management, and of research practices to support their own use of digital technology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B3: </a:t>
            </a:r>
            <a:r>
              <a:rPr lang="en" strike="sngStrike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demonstrate an understanding of safe and effective practices related to data and cybersecurity in various contexts</a:t>
            </a:r>
            <a:endParaRPr strike="sngStrike"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B4: </a:t>
            </a:r>
            <a:r>
              <a:rPr lang="en" strike="sngStrike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investigate current and emerging innovations in digital technology, including automation and artificial intelligence, and assess their benefits and limitations</a:t>
            </a:r>
            <a:endParaRPr strike="sngStrike"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cat 4_where.txt &gt; ICD2O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231" name="Google Shape;231;p4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ICD2O.C: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C1: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explain fundamental programming concepts and algorithms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2: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use fundamental programming concepts to write simple programs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C3: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demonstrate an understanding of program components and modules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44"/>
          <p:cNvSpPr txBox="1"/>
          <p:nvPr>
            <p:ph idx="4294967295" type="ctrTitle"/>
          </p:nvPr>
        </p:nvSpPr>
        <p:spPr>
          <a:xfrm>
            <a:off x="311700" y="1925550"/>
            <a:ext cx="8520600" cy="129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5_w</a:t>
            </a:r>
            <a:r>
              <a:rPr lang="en" sz="7200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ho</a:t>
            </a:r>
            <a:r>
              <a:rPr lang="en" sz="7200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.txt</a:t>
            </a:r>
            <a:endParaRPr sz="7200">
              <a:solidFill>
                <a:srgbClr val="29BC8A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cat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 5_who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.txt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242" name="Google Shape;242;p45"/>
          <p:cNvSpPr txBox="1"/>
          <p:nvPr>
            <p:ph idx="1" type="body"/>
          </p:nvPr>
        </p:nvSpPr>
        <p:spPr>
          <a:xfrm>
            <a:off x="311700" y="1152475"/>
            <a:ext cx="8520600" cy="392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In the past I have collaborated with: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Media Arts (in-game sprites, environments, etc.)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Communications Tech (video game trailers, etc.)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Other schools (primary students, teachers of junior students, etc.)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In the future I plan to work with: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Business (marketing materials, building games/tools for entrepreneurship or leadership class).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Dramatic Arts (voice overs, story creation, etc.) (interest shown)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English - Writer’s craft (story creation, etc.)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Music (sound effects, background music, etc.) (interest shown)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2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46"/>
          <p:cNvSpPr txBox="1"/>
          <p:nvPr>
            <p:ph idx="4294967295" type="ctrTitle"/>
          </p:nvPr>
        </p:nvSpPr>
        <p:spPr>
          <a:xfrm>
            <a:off x="311700" y="1925550"/>
            <a:ext cx="8520600" cy="129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6</a:t>
            </a:r>
            <a:r>
              <a:rPr lang="en" sz="7200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_you</a:t>
            </a:r>
            <a:r>
              <a:rPr lang="en" sz="7200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.txt</a:t>
            </a:r>
            <a:endParaRPr sz="7200">
              <a:solidFill>
                <a:srgbClr val="29BC8A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4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cat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 6_you.txt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253" name="Google Shape;253;p4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Open </a:t>
            </a:r>
            <a:r>
              <a:rPr lang="en">
                <a:solidFill>
                  <a:srgbClr val="6D9EEB"/>
                </a:solidFill>
                <a:latin typeface="Ubuntu Mono"/>
                <a:ea typeface="Ubuntu Mono"/>
                <a:cs typeface="Ubuntu Mono"/>
                <a:sym typeface="Ubuntu Mono"/>
              </a:rPr>
              <a:t>this document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 and then add at least one item to the document based on the following criteria (downloaded after session and uploaded as PDF)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Brainstorm who you might be able to work with (department, school, etc),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Find a department in the list and add in how </a:t>
            </a:r>
            <a:r>
              <a:rPr i="1"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you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 might work with that particular department. Include a specific class if you know the course code that you would want to work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with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The last table in the document is there for anyone to add how they might work with other </a:t>
            </a:r>
            <a:r>
              <a:rPr i="1"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schools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, instead.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48"/>
          <p:cNvSpPr txBox="1"/>
          <p:nvPr>
            <p:ph idx="4294967295" type="ctrTitle"/>
          </p:nvPr>
        </p:nvSpPr>
        <p:spPr>
          <a:xfrm>
            <a:off x="311700" y="1376400"/>
            <a:ext cx="8520600" cy="239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Hidden file: any</a:t>
            </a:r>
            <a:r>
              <a:rPr lang="en" sz="7200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_questions.txt</a:t>
            </a:r>
            <a:endParaRPr sz="7200">
              <a:solidFill>
                <a:srgbClr val="29BC8A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cat 0_why.txt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Skills learned / reinforced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Interdepartmental collaboration.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Working with students in other classes, possibly during different periods of the day.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Practice communication skills.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Working with whatever resources you get, as other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students might not see the vision or have the time/skill to give your class masterpieces.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Students learn that learning doesn’t happen in class silos.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idx="4294967295" type="ctrTitle"/>
          </p:nvPr>
        </p:nvSpPr>
        <p:spPr>
          <a:xfrm>
            <a:off x="311700" y="1925550"/>
            <a:ext cx="8520600" cy="129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1_w</a:t>
            </a:r>
            <a:r>
              <a:rPr lang="en" sz="7200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hat.txt</a:t>
            </a:r>
            <a:endParaRPr sz="7200">
              <a:solidFill>
                <a:srgbClr val="29BC8A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cat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 1_what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.txt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Options: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The </a:t>
            </a:r>
            <a:r>
              <a:rPr i="1"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teacher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 collaborates with other classes within the school (arts, business, etc.)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The </a:t>
            </a:r>
            <a:r>
              <a:rPr i="1"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teacher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 collaborates with teachers in other schools.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The </a:t>
            </a:r>
            <a:r>
              <a:rPr i="1"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teacher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 coordinates the work across multiple departments.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ICS4U Strand B (Project Management) and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possibly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 others.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The </a:t>
            </a:r>
            <a:r>
              <a:rPr i="1"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student(s)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 coordinate with other teachers.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The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i="1"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student(s)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 work with </a:t>
            </a:r>
            <a:r>
              <a:rPr i="1"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their own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 teachers to create a large rich multi-course project.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idx="4294967295" type="ctrTitle"/>
          </p:nvPr>
        </p:nvSpPr>
        <p:spPr>
          <a:xfrm>
            <a:off x="311700" y="1925550"/>
            <a:ext cx="8520600" cy="129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2_how</a:t>
            </a:r>
            <a:r>
              <a:rPr lang="en" sz="7200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.txt</a:t>
            </a:r>
            <a:endParaRPr sz="7200">
              <a:solidFill>
                <a:srgbClr val="29BC8A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mrseidel@CEMC2024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: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~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$</a:t>
            </a:r>
            <a:r>
              <a:rPr lang="en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 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cat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 2_how.txt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  <p:sp>
        <p:nvSpPr>
          <p:cNvPr id="95" name="Google Shape;95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Course project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Strand B of ICS4U (Project Management)?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Collaborate with other teachers to see if they’re open to it (more on this later)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Connect groups from other class(es) with your own.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Or</a:t>
            </a: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... a single student working in multiple classes.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Students working with their other teachers to create a single rich task that crosses the classroom boundaries.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Ubuntu Mono"/>
              <a:buChar char="●"/>
            </a:pPr>
            <a:r>
              <a:rPr lang="en">
                <a:solidFill>
                  <a:schemeClr val="lt1"/>
                </a:solidFill>
                <a:latin typeface="Ubuntu Mono"/>
                <a:ea typeface="Ubuntu Mono"/>
                <a:cs typeface="Ubuntu Mono"/>
                <a:sym typeface="Ubuntu Mono"/>
              </a:rPr>
              <a:t>Example: Student building the video game (ICS), the art assets (Media Arts), the final trailer (Comm Tech), and story (English).</a:t>
            </a:r>
            <a:endParaRPr>
              <a:solidFill>
                <a:schemeClr val="lt1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0924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>
            <p:ph idx="4294967295" type="ctrTitle"/>
          </p:nvPr>
        </p:nvSpPr>
        <p:spPr>
          <a:xfrm>
            <a:off x="311700" y="1925550"/>
            <a:ext cx="8520600" cy="129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3_when</a:t>
            </a:r>
            <a:r>
              <a:rPr lang="en" sz="7200">
                <a:solidFill>
                  <a:srgbClr val="29BC8A"/>
                </a:solidFill>
                <a:latin typeface="Ubuntu Mono"/>
                <a:ea typeface="Ubuntu Mono"/>
                <a:cs typeface="Ubuntu Mono"/>
                <a:sym typeface="Ubuntu Mono"/>
              </a:rPr>
              <a:t>.txt</a:t>
            </a:r>
            <a:endParaRPr sz="7200">
              <a:solidFill>
                <a:srgbClr val="29BC8A"/>
              </a:solidFill>
              <a:latin typeface="Ubuntu Mono"/>
              <a:ea typeface="Ubuntu Mono"/>
              <a:cs typeface="Ubuntu Mono"/>
              <a:sym typeface="Ubuntu Mon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